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1" r:id="rId13"/>
    <p:sldId id="284" r:id="rId14"/>
    <p:sldId id="285" r:id="rId15"/>
    <p:sldId id="282"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67" r:id="rId30"/>
    <p:sldId id="28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10/2/2022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10/2/2022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10/2/2022</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10/2/2022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10/2/2022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10/2/2022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10/2/2022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10/2/2022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10/2/2022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bitesize/topics/zvwwxnb/articles/zx9ydxs"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hyperlink" Target="https://spellingframe.co.u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funenglishgames.com/grammargames.html" TargetMode="External"/><Relationship Id="rId2" Type="http://schemas.openxmlformats.org/officeDocument/2006/relationships/hyperlink" Target="https://www.spellingcity.com/" TargetMode="External"/><Relationship Id="rId1" Type="http://schemas.openxmlformats.org/officeDocument/2006/relationships/slideLayout" Target="../slideLayouts/slideLayout1.xml"/><Relationship Id="rId5" Type="http://schemas.openxmlformats.org/officeDocument/2006/relationships/hyperlink" Target="http://www.primaryhomeworkhelp.co.uk/literacy/index.htm" TargetMode="External"/><Relationship Id="rId4" Type="http://schemas.openxmlformats.org/officeDocument/2006/relationships/hyperlink" Target="https://www.bbc.co.uk/bitesize/subjects/zv48q6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bbc.co.uk/bitesize/topics/zwwp8mn/articles/zp937p3#:~:text=A%20fronted%20adverbial%20is%20when,the%20sentence%2C%20before%20the%20verb"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bitesize/topics/zwwp8mn/articles/zw38srd"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p:txBody>
          <a:bodyPr/>
          <a:lstStyle/>
          <a:p>
            <a:r>
              <a:rPr lang="en-GB" sz="4800" dirty="0"/>
              <a:t>Grange PRIMARY SCHOOL</a:t>
            </a:r>
            <a:br>
              <a:rPr lang="en-GB" sz="4800" dirty="0"/>
            </a:br>
            <a:br>
              <a:rPr lang="en-GB" sz="4800" dirty="0"/>
            </a:br>
            <a:r>
              <a:rPr lang="en-GB" sz="4800" dirty="0"/>
              <a:t>YEAR 3/4 ENGLISH WORKSHOP</a:t>
            </a:r>
          </a:p>
        </p:txBody>
      </p:sp>
      <p:sp>
        <p:nvSpPr>
          <p:cNvPr id="3" name="Subtitle 2">
            <a:extLst>
              <a:ext uri="{FF2B5EF4-FFF2-40B4-BE49-F238E27FC236}">
                <a16:creationId xmlns:a16="http://schemas.microsoft.com/office/drawing/2014/main" id="{177B66F9-77E7-4855-8519-F4E2AFBE6840}"/>
              </a:ext>
            </a:extLst>
          </p:cNvPr>
          <p:cNvSpPr>
            <a:spLocks noGrp="1"/>
          </p:cNvSpPr>
          <p:nvPr>
            <p:ph type="subTitle" idx="1"/>
          </p:nvPr>
        </p:nvSpPr>
        <p:spPr/>
        <p:txBody>
          <a:bodyPr>
            <a:normAutofit/>
          </a:bodyPr>
          <a:lstStyle/>
          <a:p>
            <a:r>
              <a:rPr lang="en-GB" sz="2400" b="1" dirty="0"/>
              <a:t>Monday 3</a:t>
            </a:r>
            <a:r>
              <a:rPr lang="en-GB" sz="2400" b="1" baseline="30000" dirty="0"/>
              <a:t>rd</a:t>
            </a:r>
            <a:r>
              <a:rPr lang="en-GB" sz="2400" b="1" dirty="0"/>
              <a:t> October 2022</a:t>
            </a:r>
          </a:p>
        </p:txBody>
      </p:sp>
    </p:spTree>
    <p:extLst>
      <p:ext uri="{BB962C8B-B14F-4D97-AF65-F5344CB8AC3E}">
        <p14:creationId xmlns:p14="http://schemas.microsoft.com/office/powerpoint/2010/main" val="83150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316920" y="1352365"/>
            <a:ext cx="9068586" cy="742765"/>
          </a:xfrm>
        </p:spPr>
        <p:txBody>
          <a:bodyPr/>
          <a:lstStyle/>
          <a:p>
            <a:r>
              <a:rPr lang="en-GB" sz="3600" dirty="0"/>
              <a:t>Apostrophes</a:t>
            </a:r>
          </a:p>
        </p:txBody>
      </p:sp>
      <p:pic>
        <p:nvPicPr>
          <p:cNvPr id="3" name="Picture 2">
            <a:extLst>
              <a:ext uri="{FF2B5EF4-FFF2-40B4-BE49-F238E27FC236}">
                <a16:creationId xmlns:a16="http://schemas.microsoft.com/office/drawing/2014/main" id="{D4A48637-BADD-4912-9108-1DBE104B13A2}"/>
              </a:ext>
            </a:extLst>
          </p:cNvPr>
          <p:cNvPicPr>
            <a:picLocks noChangeAspect="1"/>
          </p:cNvPicPr>
          <p:nvPr/>
        </p:nvPicPr>
        <p:blipFill>
          <a:blip r:embed="rId2"/>
          <a:stretch>
            <a:fillRect/>
          </a:stretch>
        </p:blipFill>
        <p:spPr>
          <a:xfrm>
            <a:off x="914930" y="2095130"/>
            <a:ext cx="10362140" cy="2916423"/>
          </a:xfrm>
          <a:prstGeom prst="rect">
            <a:avLst/>
          </a:prstGeom>
        </p:spPr>
      </p:pic>
      <p:sp>
        <p:nvSpPr>
          <p:cNvPr id="4" name="Rectangle 3">
            <a:extLst>
              <a:ext uri="{FF2B5EF4-FFF2-40B4-BE49-F238E27FC236}">
                <a16:creationId xmlns:a16="http://schemas.microsoft.com/office/drawing/2014/main" id="{D0FEDC38-EFA7-4BC2-A4D4-C46E7BEEE1CA}"/>
              </a:ext>
            </a:extLst>
          </p:cNvPr>
          <p:cNvSpPr/>
          <p:nvPr/>
        </p:nvSpPr>
        <p:spPr>
          <a:xfrm>
            <a:off x="1485530" y="5022195"/>
            <a:ext cx="8253273" cy="369332"/>
          </a:xfrm>
          <a:prstGeom prst="rect">
            <a:avLst/>
          </a:prstGeom>
        </p:spPr>
        <p:txBody>
          <a:bodyPr wrap="square">
            <a:spAutoFit/>
          </a:bodyPr>
          <a:lstStyle/>
          <a:p>
            <a:r>
              <a:rPr lang="en-GB" dirty="0">
                <a:hlinkClick r:id="rId3"/>
              </a:rPr>
              <a:t>https://www.bbc.co.uk/bitesize/topics/zvwwxnb/articles/zx9ydxs</a:t>
            </a:r>
            <a:r>
              <a:rPr lang="en-GB" dirty="0"/>
              <a:t> </a:t>
            </a:r>
          </a:p>
        </p:txBody>
      </p:sp>
    </p:spTree>
    <p:extLst>
      <p:ext uri="{BB962C8B-B14F-4D97-AF65-F5344CB8AC3E}">
        <p14:creationId xmlns:p14="http://schemas.microsoft.com/office/powerpoint/2010/main" val="3188128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316920" y="1352365"/>
            <a:ext cx="9068586" cy="742765"/>
          </a:xfrm>
        </p:spPr>
        <p:txBody>
          <a:bodyPr/>
          <a:lstStyle/>
          <a:p>
            <a:r>
              <a:rPr lang="en-GB" sz="3600" dirty="0"/>
              <a:t>DIRECT SPEECH</a:t>
            </a:r>
          </a:p>
        </p:txBody>
      </p:sp>
      <p:pic>
        <p:nvPicPr>
          <p:cNvPr id="5" name="Picture 4">
            <a:extLst>
              <a:ext uri="{FF2B5EF4-FFF2-40B4-BE49-F238E27FC236}">
                <a16:creationId xmlns:a16="http://schemas.microsoft.com/office/drawing/2014/main" id="{42011727-835A-40F3-8E5D-97AA824C5ACD}"/>
              </a:ext>
            </a:extLst>
          </p:cNvPr>
          <p:cNvPicPr>
            <a:picLocks noChangeAspect="1"/>
          </p:cNvPicPr>
          <p:nvPr/>
        </p:nvPicPr>
        <p:blipFill>
          <a:blip r:embed="rId2"/>
          <a:stretch>
            <a:fillRect/>
          </a:stretch>
        </p:blipFill>
        <p:spPr>
          <a:xfrm>
            <a:off x="1621654" y="2095131"/>
            <a:ext cx="7087339" cy="3257182"/>
          </a:xfrm>
          <a:prstGeom prst="rect">
            <a:avLst/>
          </a:prstGeom>
        </p:spPr>
      </p:pic>
    </p:spTree>
    <p:extLst>
      <p:ext uri="{BB962C8B-B14F-4D97-AF65-F5344CB8AC3E}">
        <p14:creationId xmlns:p14="http://schemas.microsoft.com/office/powerpoint/2010/main" val="2244350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245899" y="1536123"/>
            <a:ext cx="9068586" cy="742765"/>
          </a:xfrm>
        </p:spPr>
        <p:txBody>
          <a:bodyPr/>
          <a:lstStyle/>
          <a:p>
            <a:r>
              <a:rPr lang="en-GB" sz="3600" dirty="0"/>
              <a:t>spelling</a:t>
            </a:r>
          </a:p>
        </p:txBody>
      </p:sp>
      <p:pic>
        <p:nvPicPr>
          <p:cNvPr id="3" name="Picture 2">
            <a:extLst>
              <a:ext uri="{FF2B5EF4-FFF2-40B4-BE49-F238E27FC236}">
                <a16:creationId xmlns:a16="http://schemas.microsoft.com/office/drawing/2014/main" id="{462B236B-EDC6-4C23-A889-B23B65E187CB}"/>
              </a:ext>
            </a:extLst>
          </p:cNvPr>
          <p:cNvPicPr>
            <a:picLocks noChangeAspect="1"/>
          </p:cNvPicPr>
          <p:nvPr/>
        </p:nvPicPr>
        <p:blipFill>
          <a:blip r:embed="rId2"/>
          <a:stretch>
            <a:fillRect/>
          </a:stretch>
        </p:blipFill>
        <p:spPr>
          <a:xfrm>
            <a:off x="7057377" y="1762125"/>
            <a:ext cx="3581400" cy="3333750"/>
          </a:xfrm>
          <a:prstGeom prst="rect">
            <a:avLst/>
          </a:prstGeom>
        </p:spPr>
      </p:pic>
      <p:pic>
        <p:nvPicPr>
          <p:cNvPr id="4" name="Picture 3">
            <a:extLst>
              <a:ext uri="{FF2B5EF4-FFF2-40B4-BE49-F238E27FC236}">
                <a16:creationId xmlns:a16="http://schemas.microsoft.com/office/drawing/2014/main" id="{7BE1A981-B6D0-4A7C-A3F5-2D6C4C501AAD}"/>
              </a:ext>
            </a:extLst>
          </p:cNvPr>
          <p:cNvPicPr>
            <a:picLocks noChangeAspect="1"/>
          </p:cNvPicPr>
          <p:nvPr/>
        </p:nvPicPr>
        <p:blipFill>
          <a:blip r:embed="rId3"/>
          <a:stretch>
            <a:fillRect/>
          </a:stretch>
        </p:blipFill>
        <p:spPr>
          <a:xfrm>
            <a:off x="1677880" y="2370767"/>
            <a:ext cx="5308476" cy="1316614"/>
          </a:xfrm>
          <a:prstGeom prst="rect">
            <a:avLst/>
          </a:prstGeom>
        </p:spPr>
      </p:pic>
      <p:sp>
        <p:nvSpPr>
          <p:cNvPr id="6" name="Rectangle 5">
            <a:extLst>
              <a:ext uri="{FF2B5EF4-FFF2-40B4-BE49-F238E27FC236}">
                <a16:creationId xmlns:a16="http://schemas.microsoft.com/office/drawing/2014/main" id="{EE9104CE-768B-4CC7-B85F-30E9353D07CA}"/>
              </a:ext>
            </a:extLst>
          </p:cNvPr>
          <p:cNvSpPr/>
          <p:nvPr/>
        </p:nvSpPr>
        <p:spPr>
          <a:xfrm>
            <a:off x="1648361" y="3936792"/>
            <a:ext cx="3344185" cy="369332"/>
          </a:xfrm>
          <a:prstGeom prst="rect">
            <a:avLst/>
          </a:prstGeom>
        </p:spPr>
        <p:txBody>
          <a:bodyPr wrap="none">
            <a:spAutoFit/>
          </a:bodyPr>
          <a:lstStyle/>
          <a:p>
            <a:r>
              <a:rPr lang="en-GB" dirty="0">
                <a:hlinkClick r:id="rId4"/>
              </a:rPr>
              <a:t>https://spellingframe.co.uk/</a:t>
            </a:r>
            <a:r>
              <a:rPr lang="en-GB" dirty="0"/>
              <a:t> </a:t>
            </a:r>
          </a:p>
        </p:txBody>
      </p:sp>
    </p:spTree>
    <p:extLst>
      <p:ext uri="{BB962C8B-B14F-4D97-AF65-F5344CB8AC3E}">
        <p14:creationId xmlns:p14="http://schemas.microsoft.com/office/powerpoint/2010/main" val="3050256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245899" y="1536123"/>
            <a:ext cx="9068586" cy="742765"/>
          </a:xfrm>
        </p:spPr>
        <p:txBody>
          <a:bodyPr/>
          <a:lstStyle/>
          <a:p>
            <a:r>
              <a:rPr lang="en-GB" sz="3600" dirty="0"/>
              <a:t>spelling</a:t>
            </a:r>
          </a:p>
        </p:txBody>
      </p:sp>
      <p:pic>
        <p:nvPicPr>
          <p:cNvPr id="5" name="Picture 4">
            <a:extLst>
              <a:ext uri="{FF2B5EF4-FFF2-40B4-BE49-F238E27FC236}">
                <a16:creationId xmlns:a16="http://schemas.microsoft.com/office/drawing/2014/main" id="{499B7B14-CAF9-4D68-82C3-DC07D4C1FEE3}"/>
              </a:ext>
            </a:extLst>
          </p:cNvPr>
          <p:cNvPicPr>
            <a:picLocks noChangeAspect="1"/>
          </p:cNvPicPr>
          <p:nvPr/>
        </p:nvPicPr>
        <p:blipFill>
          <a:blip r:embed="rId2"/>
          <a:stretch>
            <a:fillRect/>
          </a:stretch>
        </p:blipFill>
        <p:spPr>
          <a:xfrm>
            <a:off x="4589754" y="139808"/>
            <a:ext cx="5808465" cy="6580588"/>
          </a:xfrm>
          <a:prstGeom prst="rect">
            <a:avLst/>
          </a:prstGeom>
        </p:spPr>
      </p:pic>
    </p:spTree>
    <p:extLst>
      <p:ext uri="{BB962C8B-B14F-4D97-AF65-F5344CB8AC3E}">
        <p14:creationId xmlns:p14="http://schemas.microsoft.com/office/powerpoint/2010/main" val="324355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245899" y="1536123"/>
            <a:ext cx="9068586" cy="742765"/>
          </a:xfrm>
        </p:spPr>
        <p:txBody>
          <a:bodyPr/>
          <a:lstStyle/>
          <a:p>
            <a:r>
              <a:rPr lang="en-GB" sz="3600" dirty="0"/>
              <a:t>spelling</a:t>
            </a:r>
          </a:p>
        </p:txBody>
      </p:sp>
      <p:pic>
        <p:nvPicPr>
          <p:cNvPr id="3" name="Picture 2">
            <a:extLst>
              <a:ext uri="{FF2B5EF4-FFF2-40B4-BE49-F238E27FC236}">
                <a16:creationId xmlns:a16="http://schemas.microsoft.com/office/drawing/2014/main" id="{4B636D4E-2FDF-4E80-92D8-A046BAF3D113}"/>
              </a:ext>
            </a:extLst>
          </p:cNvPr>
          <p:cNvPicPr>
            <a:picLocks noChangeAspect="1"/>
          </p:cNvPicPr>
          <p:nvPr/>
        </p:nvPicPr>
        <p:blipFill>
          <a:blip r:embed="rId2"/>
          <a:stretch>
            <a:fillRect/>
          </a:stretch>
        </p:blipFill>
        <p:spPr>
          <a:xfrm>
            <a:off x="994299" y="329505"/>
            <a:ext cx="10324730" cy="6382568"/>
          </a:xfrm>
          <a:prstGeom prst="rect">
            <a:avLst/>
          </a:prstGeom>
        </p:spPr>
      </p:pic>
    </p:spTree>
    <p:extLst>
      <p:ext uri="{BB962C8B-B14F-4D97-AF65-F5344CB8AC3E}">
        <p14:creationId xmlns:p14="http://schemas.microsoft.com/office/powerpoint/2010/main" val="2913900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245899" y="1536123"/>
            <a:ext cx="9068586" cy="742765"/>
          </a:xfrm>
        </p:spPr>
        <p:txBody>
          <a:bodyPr/>
          <a:lstStyle/>
          <a:p>
            <a:r>
              <a:rPr lang="en-GB" sz="3600" dirty="0"/>
              <a:t>Basic skills</a:t>
            </a:r>
          </a:p>
        </p:txBody>
      </p:sp>
      <p:pic>
        <p:nvPicPr>
          <p:cNvPr id="5" name="Picture 4">
            <a:extLst>
              <a:ext uri="{FF2B5EF4-FFF2-40B4-BE49-F238E27FC236}">
                <a16:creationId xmlns:a16="http://schemas.microsoft.com/office/drawing/2014/main" id="{A2EACDA6-0653-46D7-A430-DD1DDC29F966}"/>
              </a:ext>
            </a:extLst>
          </p:cNvPr>
          <p:cNvPicPr>
            <a:picLocks noChangeAspect="1"/>
          </p:cNvPicPr>
          <p:nvPr/>
        </p:nvPicPr>
        <p:blipFill>
          <a:blip r:embed="rId2"/>
          <a:stretch>
            <a:fillRect/>
          </a:stretch>
        </p:blipFill>
        <p:spPr>
          <a:xfrm>
            <a:off x="1625631" y="2278888"/>
            <a:ext cx="6102799" cy="2956726"/>
          </a:xfrm>
          <a:prstGeom prst="rect">
            <a:avLst/>
          </a:prstGeom>
        </p:spPr>
      </p:pic>
    </p:spTree>
    <p:extLst>
      <p:ext uri="{BB962C8B-B14F-4D97-AF65-F5344CB8AC3E}">
        <p14:creationId xmlns:p14="http://schemas.microsoft.com/office/powerpoint/2010/main" val="1284331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33AD21-FDA0-413A-B3C0-38D6FD61D6F3}"/>
              </a:ext>
            </a:extLst>
          </p:cNvPr>
          <p:cNvPicPr>
            <a:picLocks noChangeAspect="1"/>
          </p:cNvPicPr>
          <p:nvPr/>
        </p:nvPicPr>
        <p:blipFill>
          <a:blip r:embed="rId2"/>
          <a:stretch>
            <a:fillRect/>
          </a:stretch>
        </p:blipFill>
        <p:spPr>
          <a:xfrm>
            <a:off x="1287262" y="0"/>
            <a:ext cx="9641150" cy="6856833"/>
          </a:xfrm>
          <a:prstGeom prst="rect">
            <a:avLst/>
          </a:prstGeom>
        </p:spPr>
      </p:pic>
    </p:spTree>
    <p:extLst>
      <p:ext uri="{BB962C8B-B14F-4D97-AF65-F5344CB8AC3E}">
        <p14:creationId xmlns:p14="http://schemas.microsoft.com/office/powerpoint/2010/main" val="1630055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F3D49A-BDF2-42CD-ADE7-4ACCABDC1E79}"/>
              </a:ext>
            </a:extLst>
          </p:cNvPr>
          <p:cNvPicPr>
            <a:picLocks noChangeAspect="1"/>
          </p:cNvPicPr>
          <p:nvPr/>
        </p:nvPicPr>
        <p:blipFill>
          <a:blip r:embed="rId2"/>
          <a:stretch>
            <a:fillRect/>
          </a:stretch>
        </p:blipFill>
        <p:spPr>
          <a:xfrm>
            <a:off x="1253740" y="128587"/>
            <a:ext cx="9816714" cy="6600825"/>
          </a:xfrm>
          <a:prstGeom prst="rect">
            <a:avLst/>
          </a:prstGeom>
        </p:spPr>
      </p:pic>
    </p:spTree>
    <p:extLst>
      <p:ext uri="{BB962C8B-B14F-4D97-AF65-F5344CB8AC3E}">
        <p14:creationId xmlns:p14="http://schemas.microsoft.com/office/powerpoint/2010/main" val="1148957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715EB4-6263-4FF9-A915-D196C5EE6415}"/>
              </a:ext>
            </a:extLst>
          </p:cNvPr>
          <p:cNvPicPr>
            <a:picLocks noChangeAspect="1"/>
          </p:cNvPicPr>
          <p:nvPr/>
        </p:nvPicPr>
        <p:blipFill>
          <a:blip r:embed="rId2"/>
          <a:stretch>
            <a:fillRect/>
          </a:stretch>
        </p:blipFill>
        <p:spPr>
          <a:xfrm>
            <a:off x="1062037" y="457200"/>
            <a:ext cx="10067925" cy="5943600"/>
          </a:xfrm>
          <a:prstGeom prst="rect">
            <a:avLst/>
          </a:prstGeom>
        </p:spPr>
      </p:pic>
    </p:spTree>
    <p:extLst>
      <p:ext uri="{BB962C8B-B14F-4D97-AF65-F5344CB8AC3E}">
        <p14:creationId xmlns:p14="http://schemas.microsoft.com/office/powerpoint/2010/main" val="3754027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2A47BE-D16E-4E33-90D1-868E5C42D3FC}"/>
              </a:ext>
            </a:extLst>
          </p:cNvPr>
          <p:cNvPicPr>
            <a:picLocks noChangeAspect="1"/>
          </p:cNvPicPr>
          <p:nvPr/>
        </p:nvPicPr>
        <p:blipFill>
          <a:blip r:embed="rId2"/>
          <a:stretch>
            <a:fillRect/>
          </a:stretch>
        </p:blipFill>
        <p:spPr>
          <a:xfrm>
            <a:off x="1274084" y="185737"/>
            <a:ext cx="9734227" cy="6486525"/>
          </a:xfrm>
          <a:prstGeom prst="rect">
            <a:avLst/>
          </a:prstGeom>
        </p:spPr>
      </p:pic>
    </p:spTree>
    <p:extLst>
      <p:ext uri="{BB962C8B-B14F-4D97-AF65-F5344CB8AC3E}">
        <p14:creationId xmlns:p14="http://schemas.microsoft.com/office/powerpoint/2010/main" val="2166010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561707" y="2044823"/>
            <a:ext cx="9068586" cy="742765"/>
          </a:xfrm>
        </p:spPr>
        <p:txBody>
          <a:bodyPr/>
          <a:lstStyle/>
          <a:p>
            <a:r>
              <a:rPr lang="en-GB" sz="4800" dirty="0"/>
              <a:t>Workshop aims</a:t>
            </a:r>
          </a:p>
        </p:txBody>
      </p:sp>
      <p:sp>
        <p:nvSpPr>
          <p:cNvPr id="6" name="Subtitle 2">
            <a:extLst>
              <a:ext uri="{FF2B5EF4-FFF2-40B4-BE49-F238E27FC236}">
                <a16:creationId xmlns:a16="http://schemas.microsoft.com/office/drawing/2014/main" id="{647DE088-0391-4707-ADFF-E556E975A238}"/>
              </a:ext>
            </a:extLst>
          </p:cNvPr>
          <p:cNvSpPr>
            <a:spLocks noGrp="1"/>
          </p:cNvSpPr>
          <p:nvPr>
            <p:ph type="subTitle" idx="1"/>
          </p:nvPr>
        </p:nvSpPr>
        <p:spPr>
          <a:xfrm>
            <a:off x="1559445" y="2787588"/>
            <a:ext cx="9070848" cy="457201"/>
          </a:xfrm>
        </p:spPr>
        <p:txBody>
          <a:bodyPr>
            <a:noAutofit/>
          </a:bodyPr>
          <a:lstStyle/>
          <a:p>
            <a:r>
              <a:rPr lang="en-GB" sz="2400" dirty="0"/>
              <a:t>• </a:t>
            </a:r>
            <a:r>
              <a:rPr lang="en-GB" sz="2800" dirty="0"/>
              <a:t>To explore the English curriculum in Years 3 &amp; 4. </a:t>
            </a:r>
          </a:p>
          <a:p>
            <a:r>
              <a:rPr lang="en-GB" sz="2800" dirty="0"/>
              <a:t>• To provide explanations and examples of key grammatical aspects of the Years 3 and 4 curriculum. </a:t>
            </a:r>
          </a:p>
          <a:p>
            <a:r>
              <a:rPr lang="en-GB" sz="2800" dirty="0"/>
              <a:t>• To share websites for further information and support. </a:t>
            </a:r>
            <a:endParaRPr lang="en-GB" sz="2800" b="1" dirty="0"/>
          </a:p>
        </p:txBody>
      </p:sp>
    </p:spTree>
    <p:extLst>
      <p:ext uri="{BB962C8B-B14F-4D97-AF65-F5344CB8AC3E}">
        <p14:creationId xmlns:p14="http://schemas.microsoft.com/office/powerpoint/2010/main" val="3518299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D635F7-F4CB-4B10-B20B-9520AD75E877}"/>
              </a:ext>
            </a:extLst>
          </p:cNvPr>
          <p:cNvPicPr>
            <a:picLocks noChangeAspect="1"/>
          </p:cNvPicPr>
          <p:nvPr/>
        </p:nvPicPr>
        <p:blipFill>
          <a:blip r:embed="rId2"/>
          <a:stretch>
            <a:fillRect/>
          </a:stretch>
        </p:blipFill>
        <p:spPr>
          <a:xfrm>
            <a:off x="1152525" y="214312"/>
            <a:ext cx="9886950" cy="6429375"/>
          </a:xfrm>
          <a:prstGeom prst="rect">
            <a:avLst/>
          </a:prstGeom>
        </p:spPr>
      </p:pic>
    </p:spTree>
    <p:extLst>
      <p:ext uri="{BB962C8B-B14F-4D97-AF65-F5344CB8AC3E}">
        <p14:creationId xmlns:p14="http://schemas.microsoft.com/office/powerpoint/2010/main" val="786920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579FDA-A63A-4428-B7B1-7F9F8ABB47A3}"/>
              </a:ext>
            </a:extLst>
          </p:cNvPr>
          <p:cNvPicPr>
            <a:picLocks noChangeAspect="1"/>
          </p:cNvPicPr>
          <p:nvPr/>
        </p:nvPicPr>
        <p:blipFill>
          <a:blip r:embed="rId2"/>
          <a:stretch>
            <a:fillRect/>
          </a:stretch>
        </p:blipFill>
        <p:spPr>
          <a:xfrm>
            <a:off x="1119187" y="642937"/>
            <a:ext cx="9953625" cy="5572125"/>
          </a:xfrm>
          <a:prstGeom prst="rect">
            <a:avLst/>
          </a:prstGeom>
        </p:spPr>
      </p:pic>
    </p:spTree>
    <p:extLst>
      <p:ext uri="{BB962C8B-B14F-4D97-AF65-F5344CB8AC3E}">
        <p14:creationId xmlns:p14="http://schemas.microsoft.com/office/powerpoint/2010/main" val="773302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4242D9-19D1-41ED-842E-B09926EA8B14}"/>
              </a:ext>
            </a:extLst>
          </p:cNvPr>
          <p:cNvPicPr>
            <a:picLocks noChangeAspect="1"/>
          </p:cNvPicPr>
          <p:nvPr/>
        </p:nvPicPr>
        <p:blipFill>
          <a:blip r:embed="rId2"/>
          <a:stretch>
            <a:fillRect/>
          </a:stretch>
        </p:blipFill>
        <p:spPr>
          <a:xfrm>
            <a:off x="1090612" y="614362"/>
            <a:ext cx="10010775" cy="5629275"/>
          </a:xfrm>
          <a:prstGeom prst="rect">
            <a:avLst/>
          </a:prstGeom>
        </p:spPr>
      </p:pic>
    </p:spTree>
    <p:extLst>
      <p:ext uri="{BB962C8B-B14F-4D97-AF65-F5344CB8AC3E}">
        <p14:creationId xmlns:p14="http://schemas.microsoft.com/office/powerpoint/2010/main" val="2979634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245899" y="1343488"/>
            <a:ext cx="9068586" cy="742765"/>
          </a:xfrm>
        </p:spPr>
        <p:txBody>
          <a:bodyPr/>
          <a:lstStyle/>
          <a:p>
            <a:r>
              <a:rPr lang="en-GB" sz="3600" dirty="0"/>
              <a:t>Question stems</a:t>
            </a:r>
          </a:p>
        </p:txBody>
      </p:sp>
      <p:pic>
        <p:nvPicPr>
          <p:cNvPr id="3" name="Picture 2">
            <a:extLst>
              <a:ext uri="{FF2B5EF4-FFF2-40B4-BE49-F238E27FC236}">
                <a16:creationId xmlns:a16="http://schemas.microsoft.com/office/drawing/2014/main" id="{125CC067-0511-4518-87D2-1D6C7B4EBEC2}"/>
              </a:ext>
            </a:extLst>
          </p:cNvPr>
          <p:cNvPicPr>
            <a:picLocks noChangeAspect="1"/>
          </p:cNvPicPr>
          <p:nvPr/>
        </p:nvPicPr>
        <p:blipFill>
          <a:blip r:embed="rId2"/>
          <a:stretch>
            <a:fillRect/>
          </a:stretch>
        </p:blipFill>
        <p:spPr>
          <a:xfrm>
            <a:off x="900112" y="1999048"/>
            <a:ext cx="10391775" cy="3676650"/>
          </a:xfrm>
          <a:prstGeom prst="rect">
            <a:avLst/>
          </a:prstGeom>
        </p:spPr>
      </p:pic>
    </p:spTree>
    <p:extLst>
      <p:ext uri="{BB962C8B-B14F-4D97-AF65-F5344CB8AC3E}">
        <p14:creationId xmlns:p14="http://schemas.microsoft.com/office/powerpoint/2010/main" val="4054564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245899" y="1343488"/>
            <a:ext cx="9068586" cy="742765"/>
          </a:xfrm>
        </p:spPr>
        <p:txBody>
          <a:bodyPr/>
          <a:lstStyle/>
          <a:p>
            <a:r>
              <a:rPr lang="en-GB" sz="3600" dirty="0"/>
              <a:t>Question stems</a:t>
            </a:r>
          </a:p>
        </p:txBody>
      </p:sp>
      <p:pic>
        <p:nvPicPr>
          <p:cNvPr id="4" name="Picture 3">
            <a:extLst>
              <a:ext uri="{FF2B5EF4-FFF2-40B4-BE49-F238E27FC236}">
                <a16:creationId xmlns:a16="http://schemas.microsoft.com/office/drawing/2014/main" id="{C463AD5B-C196-4F50-8EF3-B79553FA7E87}"/>
              </a:ext>
            </a:extLst>
          </p:cNvPr>
          <p:cNvPicPr>
            <a:picLocks noChangeAspect="1"/>
          </p:cNvPicPr>
          <p:nvPr/>
        </p:nvPicPr>
        <p:blipFill>
          <a:blip r:embed="rId2"/>
          <a:stretch>
            <a:fillRect/>
          </a:stretch>
        </p:blipFill>
        <p:spPr>
          <a:xfrm>
            <a:off x="933450" y="2086253"/>
            <a:ext cx="10325100" cy="3657600"/>
          </a:xfrm>
          <a:prstGeom prst="rect">
            <a:avLst/>
          </a:prstGeom>
        </p:spPr>
      </p:pic>
    </p:spTree>
    <p:extLst>
      <p:ext uri="{BB962C8B-B14F-4D97-AF65-F5344CB8AC3E}">
        <p14:creationId xmlns:p14="http://schemas.microsoft.com/office/powerpoint/2010/main" val="1604601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245899" y="1343488"/>
            <a:ext cx="9068586" cy="742765"/>
          </a:xfrm>
        </p:spPr>
        <p:txBody>
          <a:bodyPr/>
          <a:lstStyle/>
          <a:p>
            <a:r>
              <a:rPr lang="en-GB" sz="3600" dirty="0"/>
              <a:t>Question stems</a:t>
            </a:r>
          </a:p>
        </p:txBody>
      </p:sp>
      <p:pic>
        <p:nvPicPr>
          <p:cNvPr id="3" name="Picture 2">
            <a:extLst>
              <a:ext uri="{FF2B5EF4-FFF2-40B4-BE49-F238E27FC236}">
                <a16:creationId xmlns:a16="http://schemas.microsoft.com/office/drawing/2014/main" id="{3F20FF8C-FE95-467B-B21F-C716306C098A}"/>
              </a:ext>
            </a:extLst>
          </p:cNvPr>
          <p:cNvPicPr>
            <a:picLocks noChangeAspect="1"/>
          </p:cNvPicPr>
          <p:nvPr/>
        </p:nvPicPr>
        <p:blipFill>
          <a:blip r:embed="rId2"/>
          <a:stretch>
            <a:fillRect/>
          </a:stretch>
        </p:blipFill>
        <p:spPr>
          <a:xfrm>
            <a:off x="942975" y="2023507"/>
            <a:ext cx="10306050" cy="3609975"/>
          </a:xfrm>
          <a:prstGeom prst="rect">
            <a:avLst/>
          </a:prstGeom>
        </p:spPr>
      </p:pic>
    </p:spTree>
    <p:extLst>
      <p:ext uri="{BB962C8B-B14F-4D97-AF65-F5344CB8AC3E}">
        <p14:creationId xmlns:p14="http://schemas.microsoft.com/office/powerpoint/2010/main" val="2119900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245899" y="1343488"/>
            <a:ext cx="9068586" cy="742765"/>
          </a:xfrm>
        </p:spPr>
        <p:txBody>
          <a:bodyPr/>
          <a:lstStyle/>
          <a:p>
            <a:r>
              <a:rPr lang="en-GB" sz="3600" dirty="0"/>
              <a:t>Question stems</a:t>
            </a:r>
          </a:p>
        </p:txBody>
      </p:sp>
      <p:pic>
        <p:nvPicPr>
          <p:cNvPr id="3" name="Picture 2">
            <a:extLst>
              <a:ext uri="{FF2B5EF4-FFF2-40B4-BE49-F238E27FC236}">
                <a16:creationId xmlns:a16="http://schemas.microsoft.com/office/drawing/2014/main" id="{06F4CDC4-4AE8-419F-BB46-FF4B8B3E6BF5}"/>
              </a:ext>
            </a:extLst>
          </p:cNvPr>
          <p:cNvPicPr>
            <a:picLocks noChangeAspect="1"/>
          </p:cNvPicPr>
          <p:nvPr/>
        </p:nvPicPr>
        <p:blipFill>
          <a:blip r:embed="rId2"/>
          <a:stretch>
            <a:fillRect/>
          </a:stretch>
        </p:blipFill>
        <p:spPr>
          <a:xfrm>
            <a:off x="942975" y="2000342"/>
            <a:ext cx="10306050" cy="3638550"/>
          </a:xfrm>
          <a:prstGeom prst="rect">
            <a:avLst/>
          </a:prstGeom>
        </p:spPr>
      </p:pic>
    </p:spTree>
    <p:extLst>
      <p:ext uri="{BB962C8B-B14F-4D97-AF65-F5344CB8AC3E}">
        <p14:creationId xmlns:p14="http://schemas.microsoft.com/office/powerpoint/2010/main" val="1815066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245899" y="1343488"/>
            <a:ext cx="9068586" cy="742765"/>
          </a:xfrm>
        </p:spPr>
        <p:txBody>
          <a:bodyPr/>
          <a:lstStyle/>
          <a:p>
            <a:r>
              <a:rPr lang="en-GB" sz="3600" dirty="0"/>
              <a:t>Question stems</a:t>
            </a:r>
          </a:p>
        </p:txBody>
      </p:sp>
      <p:pic>
        <p:nvPicPr>
          <p:cNvPr id="3" name="Picture 2">
            <a:extLst>
              <a:ext uri="{FF2B5EF4-FFF2-40B4-BE49-F238E27FC236}">
                <a16:creationId xmlns:a16="http://schemas.microsoft.com/office/drawing/2014/main" id="{0404CD16-363C-48AA-AF6B-205DBBF7AC43}"/>
              </a:ext>
            </a:extLst>
          </p:cNvPr>
          <p:cNvPicPr>
            <a:picLocks noChangeAspect="1"/>
          </p:cNvPicPr>
          <p:nvPr/>
        </p:nvPicPr>
        <p:blipFill>
          <a:blip r:embed="rId2"/>
          <a:stretch>
            <a:fillRect/>
          </a:stretch>
        </p:blipFill>
        <p:spPr>
          <a:xfrm>
            <a:off x="966787" y="2022859"/>
            <a:ext cx="10258425" cy="3629025"/>
          </a:xfrm>
          <a:prstGeom prst="rect">
            <a:avLst/>
          </a:prstGeom>
        </p:spPr>
      </p:pic>
    </p:spTree>
    <p:extLst>
      <p:ext uri="{BB962C8B-B14F-4D97-AF65-F5344CB8AC3E}">
        <p14:creationId xmlns:p14="http://schemas.microsoft.com/office/powerpoint/2010/main" val="1610478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245899" y="1343488"/>
            <a:ext cx="9068586" cy="742765"/>
          </a:xfrm>
        </p:spPr>
        <p:txBody>
          <a:bodyPr/>
          <a:lstStyle/>
          <a:p>
            <a:r>
              <a:rPr lang="en-GB" sz="3600" dirty="0"/>
              <a:t>Question stems</a:t>
            </a:r>
          </a:p>
        </p:txBody>
      </p:sp>
      <p:pic>
        <p:nvPicPr>
          <p:cNvPr id="3" name="Picture 2">
            <a:extLst>
              <a:ext uri="{FF2B5EF4-FFF2-40B4-BE49-F238E27FC236}">
                <a16:creationId xmlns:a16="http://schemas.microsoft.com/office/drawing/2014/main" id="{C97F9A54-2B97-4575-B62B-040D6D855F2E}"/>
              </a:ext>
            </a:extLst>
          </p:cNvPr>
          <p:cNvPicPr>
            <a:picLocks noChangeAspect="1"/>
          </p:cNvPicPr>
          <p:nvPr/>
        </p:nvPicPr>
        <p:blipFill>
          <a:blip r:embed="rId2"/>
          <a:stretch>
            <a:fillRect/>
          </a:stretch>
        </p:blipFill>
        <p:spPr>
          <a:xfrm>
            <a:off x="957262" y="2008572"/>
            <a:ext cx="10277475" cy="3657600"/>
          </a:xfrm>
          <a:prstGeom prst="rect">
            <a:avLst/>
          </a:prstGeom>
        </p:spPr>
      </p:pic>
    </p:spTree>
    <p:extLst>
      <p:ext uri="{BB962C8B-B14F-4D97-AF65-F5344CB8AC3E}">
        <p14:creationId xmlns:p14="http://schemas.microsoft.com/office/powerpoint/2010/main" val="3607440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316920" y="1352365"/>
            <a:ext cx="9068586" cy="742765"/>
          </a:xfrm>
        </p:spPr>
        <p:txBody>
          <a:bodyPr/>
          <a:lstStyle/>
          <a:p>
            <a:r>
              <a:rPr lang="en-GB" sz="3600" dirty="0"/>
              <a:t>USEFUL WEBSITES</a:t>
            </a:r>
          </a:p>
        </p:txBody>
      </p:sp>
      <p:sp>
        <p:nvSpPr>
          <p:cNvPr id="3" name="Rectangle 2">
            <a:extLst>
              <a:ext uri="{FF2B5EF4-FFF2-40B4-BE49-F238E27FC236}">
                <a16:creationId xmlns:a16="http://schemas.microsoft.com/office/drawing/2014/main" id="{18D4B56B-8D0D-438F-91BB-38E6CD982A33}"/>
              </a:ext>
            </a:extLst>
          </p:cNvPr>
          <p:cNvSpPr/>
          <p:nvPr/>
        </p:nvSpPr>
        <p:spPr>
          <a:xfrm>
            <a:off x="1442688" y="2179013"/>
            <a:ext cx="9110186" cy="3046988"/>
          </a:xfrm>
          <a:prstGeom prst="rect">
            <a:avLst/>
          </a:prstGeom>
        </p:spPr>
        <p:txBody>
          <a:bodyPr wrap="none">
            <a:spAutoFit/>
          </a:bodyPr>
          <a:lstStyle/>
          <a:p>
            <a:r>
              <a:rPr lang="en-GB" sz="2400" dirty="0">
                <a:hlinkClick r:id="rId2"/>
              </a:rPr>
              <a:t>https://www.spellingcity.com/</a:t>
            </a:r>
            <a:endParaRPr lang="en-GB" sz="2400" dirty="0"/>
          </a:p>
          <a:p>
            <a:endParaRPr lang="en-GB" sz="2400" dirty="0"/>
          </a:p>
          <a:p>
            <a:r>
              <a:rPr lang="en-GB" sz="2400" dirty="0">
                <a:hlinkClick r:id="rId3"/>
              </a:rPr>
              <a:t>https://www.funenglishgames.com/grammargames.html</a:t>
            </a:r>
            <a:endParaRPr lang="en-GB" sz="2400" dirty="0"/>
          </a:p>
          <a:p>
            <a:endParaRPr lang="en-GB" sz="2400" dirty="0"/>
          </a:p>
          <a:p>
            <a:r>
              <a:rPr lang="en-GB" sz="2400" dirty="0">
                <a:hlinkClick r:id="rId4"/>
              </a:rPr>
              <a:t>https://www.bbc.co.uk/bitesize/subjects/zv48q6f</a:t>
            </a:r>
            <a:endParaRPr lang="en-GB" sz="2400" dirty="0"/>
          </a:p>
          <a:p>
            <a:endParaRPr lang="en-GB" sz="2400" dirty="0"/>
          </a:p>
          <a:p>
            <a:r>
              <a:rPr lang="en-GB" sz="2400" dirty="0">
                <a:hlinkClick r:id="rId5"/>
              </a:rPr>
              <a:t>http://www.primaryhomeworkhelp.co.uk/literacy/index.htm</a:t>
            </a:r>
            <a:endParaRPr lang="en-GB" sz="2400" dirty="0"/>
          </a:p>
          <a:p>
            <a:endParaRPr lang="en-GB" sz="2400" dirty="0"/>
          </a:p>
        </p:txBody>
      </p:sp>
    </p:spTree>
    <p:extLst>
      <p:ext uri="{BB962C8B-B14F-4D97-AF65-F5344CB8AC3E}">
        <p14:creationId xmlns:p14="http://schemas.microsoft.com/office/powerpoint/2010/main" val="207977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561707" y="2044823"/>
            <a:ext cx="9068586" cy="742765"/>
          </a:xfrm>
        </p:spPr>
        <p:txBody>
          <a:bodyPr/>
          <a:lstStyle/>
          <a:p>
            <a:r>
              <a:rPr lang="en-GB" sz="4800" dirty="0"/>
              <a:t>What is </a:t>
            </a:r>
            <a:r>
              <a:rPr lang="en-GB" sz="4800" dirty="0" err="1"/>
              <a:t>spag</a:t>
            </a:r>
            <a:r>
              <a:rPr lang="en-GB" sz="4800" dirty="0"/>
              <a:t>?</a:t>
            </a:r>
          </a:p>
        </p:txBody>
      </p:sp>
      <p:sp>
        <p:nvSpPr>
          <p:cNvPr id="6" name="Subtitle 2">
            <a:extLst>
              <a:ext uri="{FF2B5EF4-FFF2-40B4-BE49-F238E27FC236}">
                <a16:creationId xmlns:a16="http://schemas.microsoft.com/office/drawing/2014/main" id="{647DE088-0391-4707-ADFF-E556E975A238}"/>
              </a:ext>
            </a:extLst>
          </p:cNvPr>
          <p:cNvSpPr>
            <a:spLocks noGrp="1"/>
          </p:cNvSpPr>
          <p:nvPr>
            <p:ph type="subTitle" idx="1"/>
          </p:nvPr>
        </p:nvSpPr>
        <p:spPr>
          <a:xfrm>
            <a:off x="1559445" y="2787588"/>
            <a:ext cx="9070848" cy="457201"/>
          </a:xfrm>
        </p:spPr>
        <p:txBody>
          <a:bodyPr>
            <a:noAutofit/>
          </a:bodyPr>
          <a:lstStyle/>
          <a:p>
            <a:r>
              <a:rPr lang="en-GB" sz="3600" dirty="0" err="1"/>
              <a:t>SPaG</a:t>
            </a:r>
            <a:r>
              <a:rPr lang="en-GB" sz="3600" dirty="0"/>
              <a:t> is made up of three elements: </a:t>
            </a:r>
          </a:p>
          <a:p>
            <a:r>
              <a:rPr lang="en-GB" sz="3600" dirty="0"/>
              <a:t>• Spelling </a:t>
            </a:r>
          </a:p>
          <a:p>
            <a:r>
              <a:rPr lang="en-GB" sz="3600" dirty="0"/>
              <a:t>•Punctuation </a:t>
            </a:r>
          </a:p>
          <a:p>
            <a:r>
              <a:rPr lang="en-GB" sz="3600" dirty="0"/>
              <a:t>•Grammar</a:t>
            </a:r>
            <a:endParaRPr lang="en-GB" sz="4000" b="1" dirty="0"/>
          </a:p>
        </p:txBody>
      </p:sp>
    </p:spTree>
    <p:extLst>
      <p:ext uri="{BB962C8B-B14F-4D97-AF65-F5344CB8AC3E}">
        <p14:creationId xmlns:p14="http://schemas.microsoft.com/office/powerpoint/2010/main" val="194884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mes Tables Rock Stars - Apps on Google Play">
            <a:extLst>
              <a:ext uri="{FF2B5EF4-FFF2-40B4-BE49-F238E27FC236}">
                <a16:creationId xmlns:a16="http://schemas.microsoft.com/office/drawing/2014/main" id="{33C28EB9-40E9-4877-A652-40C985D1B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225" y="1501529"/>
            <a:ext cx="3435658" cy="16775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thletics (educational software) - Wikipedia">
            <a:extLst>
              <a:ext uri="{FF2B5EF4-FFF2-40B4-BE49-F238E27FC236}">
                <a16:creationId xmlns:a16="http://schemas.microsoft.com/office/drawing/2014/main" id="{9B104AC6-5A4D-4B52-AF1E-6A316E857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563" y="3241388"/>
            <a:ext cx="3001023" cy="21150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arning to Read for Kids | Learn to Read with Phonics | Free Trial – Reading  Eggs">
            <a:extLst>
              <a:ext uri="{FF2B5EF4-FFF2-40B4-BE49-F238E27FC236}">
                <a16:creationId xmlns:a16="http://schemas.microsoft.com/office/drawing/2014/main" id="{4684C7E0-EB53-48F4-A716-11E727F6B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990" y="2704297"/>
            <a:ext cx="3605951" cy="22889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tter-Join - Home Learning School">
            <a:extLst>
              <a:ext uri="{FF2B5EF4-FFF2-40B4-BE49-F238E27FC236}">
                <a16:creationId xmlns:a16="http://schemas.microsoft.com/office/drawing/2014/main" id="{00545811-E671-442A-B64B-3ECB633BCE3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833" t="34125" r="13380" b="35034"/>
          <a:stretch/>
        </p:blipFill>
        <p:spPr bwMode="auto">
          <a:xfrm>
            <a:off x="7176119" y="1501529"/>
            <a:ext cx="3435656" cy="95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956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559445" y="1893903"/>
            <a:ext cx="9068586" cy="742765"/>
          </a:xfrm>
        </p:spPr>
        <p:txBody>
          <a:bodyPr/>
          <a:lstStyle/>
          <a:p>
            <a:r>
              <a:rPr lang="en-GB" sz="3600" dirty="0"/>
              <a:t>What are fronted adverbials?</a:t>
            </a:r>
          </a:p>
        </p:txBody>
      </p:sp>
      <p:sp>
        <p:nvSpPr>
          <p:cNvPr id="6" name="Subtitle 2">
            <a:extLst>
              <a:ext uri="{FF2B5EF4-FFF2-40B4-BE49-F238E27FC236}">
                <a16:creationId xmlns:a16="http://schemas.microsoft.com/office/drawing/2014/main" id="{647DE088-0391-4707-ADFF-E556E975A238}"/>
              </a:ext>
            </a:extLst>
          </p:cNvPr>
          <p:cNvSpPr>
            <a:spLocks noGrp="1"/>
          </p:cNvSpPr>
          <p:nvPr>
            <p:ph type="subTitle" idx="1"/>
          </p:nvPr>
        </p:nvSpPr>
        <p:spPr>
          <a:xfrm>
            <a:off x="1559445" y="2521258"/>
            <a:ext cx="9070848" cy="608121"/>
          </a:xfrm>
        </p:spPr>
        <p:txBody>
          <a:bodyPr>
            <a:noAutofit/>
          </a:bodyPr>
          <a:lstStyle/>
          <a:p>
            <a:r>
              <a:rPr lang="en-GB" sz="1700" dirty="0"/>
              <a:t>Fronted adverbials are adverbs (words that describe a verb) that are moved to the front of the sentence. Adverbs are used to describe verbs (action words e.g. jump, laughed, sat, ate, etc.). Fronted adverbials described verbs but are placed at the beginning of a sentence. Here are some examples of sentences with a fronted adverbial: Quietly, Michael tiptoed into the room. As quick as a flash, mum tidied the room. Gracefully, the dancers pranced around the room. </a:t>
            </a:r>
          </a:p>
          <a:p>
            <a:endParaRPr lang="en-GB" sz="1700" dirty="0"/>
          </a:p>
          <a:p>
            <a:r>
              <a:rPr lang="en-GB" sz="1700" dirty="0"/>
              <a:t>The underlined words/phrases are examples of fronted adverbials. Children are encouraged to use fronted adverbials to find different ways of beginning their sentences.</a:t>
            </a:r>
            <a:endParaRPr lang="en-GB" sz="1700" b="1" dirty="0"/>
          </a:p>
        </p:txBody>
      </p:sp>
    </p:spTree>
    <p:extLst>
      <p:ext uri="{BB962C8B-B14F-4D97-AF65-F5344CB8AC3E}">
        <p14:creationId xmlns:p14="http://schemas.microsoft.com/office/powerpoint/2010/main" val="500972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559445" y="1893903"/>
            <a:ext cx="9068586" cy="742765"/>
          </a:xfrm>
        </p:spPr>
        <p:txBody>
          <a:bodyPr/>
          <a:lstStyle/>
          <a:p>
            <a:r>
              <a:rPr lang="en-GB" sz="3600" dirty="0"/>
              <a:t>fronted adverbials</a:t>
            </a:r>
          </a:p>
        </p:txBody>
      </p:sp>
      <p:sp>
        <p:nvSpPr>
          <p:cNvPr id="6" name="Subtitle 2">
            <a:extLst>
              <a:ext uri="{FF2B5EF4-FFF2-40B4-BE49-F238E27FC236}">
                <a16:creationId xmlns:a16="http://schemas.microsoft.com/office/drawing/2014/main" id="{647DE088-0391-4707-ADFF-E556E975A238}"/>
              </a:ext>
            </a:extLst>
          </p:cNvPr>
          <p:cNvSpPr>
            <a:spLocks noGrp="1"/>
          </p:cNvSpPr>
          <p:nvPr>
            <p:ph type="subTitle" idx="1"/>
          </p:nvPr>
        </p:nvSpPr>
        <p:spPr>
          <a:xfrm>
            <a:off x="1559445" y="2521258"/>
            <a:ext cx="9070848" cy="608121"/>
          </a:xfrm>
        </p:spPr>
        <p:txBody>
          <a:bodyPr>
            <a:noAutofit/>
          </a:bodyPr>
          <a:lstStyle/>
          <a:p>
            <a:r>
              <a:rPr lang="en-GB" sz="1800" dirty="0"/>
              <a:t>Here are some examples of questions to show you the level of understanding the children are required to have:</a:t>
            </a:r>
            <a:endParaRPr lang="en-GB" sz="1700" b="1" dirty="0"/>
          </a:p>
        </p:txBody>
      </p:sp>
      <p:pic>
        <p:nvPicPr>
          <p:cNvPr id="3" name="Picture 2">
            <a:extLst>
              <a:ext uri="{FF2B5EF4-FFF2-40B4-BE49-F238E27FC236}">
                <a16:creationId xmlns:a16="http://schemas.microsoft.com/office/drawing/2014/main" id="{08178C83-2A13-4C5A-938D-2500754F2B1A}"/>
              </a:ext>
            </a:extLst>
          </p:cNvPr>
          <p:cNvPicPr>
            <a:picLocks noChangeAspect="1"/>
          </p:cNvPicPr>
          <p:nvPr/>
        </p:nvPicPr>
        <p:blipFill>
          <a:blip r:embed="rId2"/>
          <a:stretch>
            <a:fillRect/>
          </a:stretch>
        </p:blipFill>
        <p:spPr>
          <a:xfrm>
            <a:off x="1559445" y="3355089"/>
            <a:ext cx="3660624" cy="747066"/>
          </a:xfrm>
          <a:prstGeom prst="rect">
            <a:avLst/>
          </a:prstGeom>
        </p:spPr>
      </p:pic>
      <p:pic>
        <p:nvPicPr>
          <p:cNvPr id="4" name="Picture 3">
            <a:extLst>
              <a:ext uri="{FF2B5EF4-FFF2-40B4-BE49-F238E27FC236}">
                <a16:creationId xmlns:a16="http://schemas.microsoft.com/office/drawing/2014/main" id="{66FA22D3-94B8-4C00-93D2-AA9BDFF15456}"/>
              </a:ext>
            </a:extLst>
          </p:cNvPr>
          <p:cNvPicPr>
            <a:picLocks noChangeAspect="1"/>
          </p:cNvPicPr>
          <p:nvPr/>
        </p:nvPicPr>
        <p:blipFill>
          <a:blip r:embed="rId3"/>
          <a:stretch>
            <a:fillRect/>
          </a:stretch>
        </p:blipFill>
        <p:spPr>
          <a:xfrm>
            <a:off x="4906030" y="3728622"/>
            <a:ext cx="5722001" cy="1470458"/>
          </a:xfrm>
          <a:prstGeom prst="rect">
            <a:avLst/>
          </a:prstGeom>
        </p:spPr>
      </p:pic>
    </p:spTree>
    <p:extLst>
      <p:ext uri="{BB962C8B-B14F-4D97-AF65-F5344CB8AC3E}">
        <p14:creationId xmlns:p14="http://schemas.microsoft.com/office/powerpoint/2010/main" val="1155131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559445" y="1893903"/>
            <a:ext cx="9068586" cy="742765"/>
          </a:xfrm>
        </p:spPr>
        <p:txBody>
          <a:bodyPr/>
          <a:lstStyle/>
          <a:p>
            <a:r>
              <a:rPr lang="en-GB" sz="3600" dirty="0"/>
              <a:t>fronted adverbials</a:t>
            </a:r>
          </a:p>
        </p:txBody>
      </p:sp>
      <p:sp>
        <p:nvSpPr>
          <p:cNvPr id="6" name="Subtitle 2">
            <a:extLst>
              <a:ext uri="{FF2B5EF4-FFF2-40B4-BE49-F238E27FC236}">
                <a16:creationId xmlns:a16="http://schemas.microsoft.com/office/drawing/2014/main" id="{647DE088-0391-4707-ADFF-E556E975A238}"/>
              </a:ext>
            </a:extLst>
          </p:cNvPr>
          <p:cNvSpPr>
            <a:spLocks noGrp="1"/>
          </p:cNvSpPr>
          <p:nvPr>
            <p:ph type="subTitle" idx="1"/>
          </p:nvPr>
        </p:nvSpPr>
        <p:spPr>
          <a:xfrm>
            <a:off x="1559445" y="2752078"/>
            <a:ext cx="9070848" cy="608121"/>
          </a:xfrm>
        </p:spPr>
        <p:txBody>
          <a:bodyPr>
            <a:noAutofit/>
          </a:bodyPr>
          <a:lstStyle/>
          <a:p>
            <a:r>
              <a:rPr lang="en-GB" sz="1800" dirty="0"/>
              <a:t>If you would like further information about fronted adverbials, here are some video links for support:  </a:t>
            </a:r>
          </a:p>
          <a:p>
            <a:endParaRPr lang="en-GB" sz="1800" dirty="0">
              <a:hlinkClick r:id="rId2"/>
            </a:endParaRPr>
          </a:p>
          <a:p>
            <a:r>
              <a:rPr lang="en-GB" sz="1800" dirty="0">
                <a:hlinkClick r:id="rId2"/>
              </a:rPr>
              <a:t>https://www.bbc.co.uk/bitesize/topics/zwwp8mn/articles/zp937p3#:~:text=A%20fronted%20adverbial%20is%20when,the%20sentence%2C%20before%20the%20verb</a:t>
            </a:r>
            <a:r>
              <a:rPr lang="en-GB" sz="1800" dirty="0"/>
              <a:t> </a:t>
            </a:r>
            <a:endParaRPr lang="en-GB" sz="1700" b="1" dirty="0"/>
          </a:p>
        </p:txBody>
      </p:sp>
    </p:spTree>
    <p:extLst>
      <p:ext uri="{BB962C8B-B14F-4D97-AF65-F5344CB8AC3E}">
        <p14:creationId xmlns:p14="http://schemas.microsoft.com/office/powerpoint/2010/main" val="2102266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316920" y="1352365"/>
            <a:ext cx="9068586" cy="742765"/>
          </a:xfrm>
        </p:spPr>
        <p:txBody>
          <a:bodyPr/>
          <a:lstStyle/>
          <a:p>
            <a:r>
              <a:rPr lang="en-GB" sz="3600" dirty="0"/>
              <a:t>prepositions</a:t>
            </a:r>
          </a:p>
        </p:txBody>
      </p:sp>
      <p:pic>
        <p:nvPicPr>
          <p:cNvPr id="5" name="Picture 4">
            <a:extLst>
              <a:ext uri="{FF2B5EF4-FFF2-40B4-BE49-F238E27FC236}">
                <a16:creationId xmlns:a16="http://schemas.microsoft.com/office/drawing/2014/main" id="{18193417-67FA-45B8-9978-2DD069243901}"/>
              </a:ext>
            </a:extLst>
          </p:cNvPr>
          <p:cNvPicPr>
            <a:picLocks noChangeAspect="1"/>
          </p:cNvPicPr>
          <p:nvPr/>
        </p:nvPicPr>
        <p:blipFill rotWithShape="1">
          <a:blip r:embed="rId2"/>
          <a:srcRect r="33250"/>
          <a:stretch/>
        </p:blipFill>
        <p:spPr>
          <a:xfrm>
            <a:off x="1606120" y="2095130"/>
            <a:ext cx="4918968" cy="3292644"/>
          </a:xfrm>
          <a:prstGeom prst="rect">
            <a:avLst/>
          </a:prstGeom>
        </p:spPr>
      </p:pic>
      <p:pic>
        <p:nvPicPr>
          <p:cNvPr id="7" name="Picture 6">
            <a:extLst>
              <a:ext uri="{FF2B5EF4-FFF2-40B4-BE49-F238E27FC236}">
                <a16:creationId xmlns:a16="http://schemas.microsoft.com/office/drawing/2014/main" id="{1818F2CF-DE4A-4E85-AC60-F50E6B4421E0}"/>
              </a:ext>
            </a:extLst>
          </p:cNvPr>
          <p:cNvPicPr>
            <a:picLocks noChangeAspect="1"/>
          </p:cNvPicPr>
          <p:nvPr/>
        </p:nvPicPr>
        <p:blipFill>
          <a:blip r:embed="rId3"/>
          <a:stretch>
            <a:fillRect/>
          </a:stretch>
        </p:blipFill>
        <p:spPr>
          <a:xfrm>
            <a:off x="7213107" y="605901"/>
            <a:ext cx="3962400" cy="5486400"/>
          </a:xfrm>
          <a:prstGeom prst="rect">
            <a:avLst/>
          </a:prstGeom>
        </p:spPr>
      </p:pic>
    </p:spTree>
    <p:extLst>
      <p:ext uri="{BB962C8B-B14F-4D97-AF65-F5344CB8AC3E}">
        <p14:creationId xmlns:p14="http://schemas.microsoft.com/office/powerpoint/2010/main" val="3135821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316920" y="1352365"/>
            <a:ext cx="9068586" cy="742765"/>
          </a:xfrm>
        </p:spPr>
        <p:txBody>
          <a:bodyPr/>
          <a:lstStyle/>
          <a:p>
            <a:r>
              <a:rPr lang="en-GB" sz="3600" dirty="0"/>
              <a:t>prepositions</a:t>
            </a:r>
          </a:p>
        </p:txBody>
      </p:sp>
      <p:pic>
        <p:nvPicPr>
          <p:cNvPr id="3" name="Picture 2">
            <a:extLst>
              <a:ext uri="{FF2B5EF4-FFF2-40B4-BE49-F238E27FC236}">
                <a16:creationId xmlns:a16="http://schemas.microsoft.com/office/drawing/2014/main" id="{B41F68A2-60D9-4AAD-A879-50882F52B2AA}"/>
              </a:ext>
            </a:extLst>
          </p:cNvPr>
          <p:cNvPicPr>
            <a:picLocks noChangeAspect="1"/>
          </p:cNvPicPr>
          <p:nvPr/>
        </p:nvPicPr>
        <p:blipFill>
          <a:blip r:embed="rId2"/>
          <a:stretch>
            <a:fillRect/>
          </a:stretch>
        </p:blipFill>
        <p:spPr>
          <a:xfrm>
            <a:off x="846173" y="2597225"/>
            <a:ext cx="10473017" cy="3361807"/>
          </a:xfrm>
          <a:prstGeom prst="rect">
            <a:avLst/>
          </a:prstGeom>
        </p:spPr>
      </p:pic>
      <p:sp>
        <p:nvSpPr>
          <p:cNvPr id="4" name="Rectangle 3">
            <a:extLst>
              <a:ext uri="{FF2B5EF4-FFF2-40B4-BE49-F238E27FC236}">
                <a16:creationId xmlns:a16="http://schemas.microsoft.com/office/drawing/2014/main" id="{4D2F5063-9085-4B3C-AD12-AD0E3591CBFE}"/>
              </a:ext>
            </a:extLst>
          </p:cNvPr>
          <p:cNvSpPr/>
          <p:nvPr/>
        </p:nvSpPr>
        <p:spPr>
          <a:xfrm>
            <a:off x="1512162" y="2095130"/>
            <a:ext cx="9141041" cy="369332"/>
          </a:xfrm>
          <a:prstGeom prst="rect">
            <a:avLst/>
          </a:prstGeom>
        </p:spPr>
        <p:txBody>
          <a:bodyPr wrap="square">
            <a:spAutoFit/>
          </a:bodyPr>
          <a:lstStyle/>
          <a:p>
            <a:pPr algn="ctr"/>
            <a:r>
              <a:rPr lang="en-GB" dirty="0">
                <a:hlinkClick r:id="rId3"/>
              </a:rPr>
              <a:t>https://www.bbc.co.uk/bitesize/topics/zwwp8mn/articles/zw38srd</a:t>
            </a:r>
            <a:r>
              <a:rPr lang="en-GB" dirty="0"/>
              <a:t> </a:t>
            </a:r>
          </a:p>
        </p:txBody>
      </p:sp>
    </p:spTree>
    <p:extLst>
      <p:ext uri="{BB962C8B-B14F-4D97-AF65-F5344CB8AC3E}">
        <p14:creationId xmlns:p14="http://schemas.microsoft.com/office/powerpoint/2010/main" val="331943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1812-5F08-4650-BDCC-9D3F7DA0E9B4}"/>
              </a:ext>
            </a:extLst>
          </p:cNvPr>
          <p:cNvSpPr>
            <a:spLocks noGrp="1"/>
          </p:cNvSpPr>
          <p:nvPr>
            <p:ph type="ctrTitle"/>
          </p:nvPr>
        </p:nvSpPr>
        <p:spPr>
          <a:xfrm>
            <a:off x="-1316920" y="1352365"/>
            <a:ext cx="9068586" cy="742765"/>
          </a:xfrm>
        </p:spPr>
        <p:txBody>
          <a:bodyPr/>
          <a:lstStyle/>
          <a:p>
            <a:r>
              <a:rPr lang="en-GB" sz="3600" dirty="0"/>
              <a:t>Apostrophes</a:t>
            </a:r>
          </a:p>
        </p:txBody>
      </p:sp>
      <p:pic>
        <p:nvPicPr>
          <p:cNvPr id="5" name="Picture 4">
            <a:extLst>
              <a:ext uri="{FF2B5EF4-FFF2-40B4-BE49-F238E27FC236}">
                <a16:creationId xmlns:a16="http://schemas.microsoft.com/office/drawing/2014/main" id="{B10E9AB8-6042-43E4-BC57-F656A954A4FE}"/>
              </a:ext>
            </a:extLst>
          </p:cNvPr>
          <p:cNvPicPr>
            <a:picLocks noChangeAspect="1"/>
          </p:cNvPicPr>
          <p:nvPr/>
        </p:nvPicPr>
        <p:blipFill>
          <a:blip r:embed="rId2"/>
          <a:stretch>
            <a:fillRect/>
          </a:stretch>
        </p:blipFill>
        <p:spPr>
          <a:xfrm>
            <a:off x="1464816" y="2095130"/>
            <a:ext cx="9068586" cy="3312065"/>
          </a:xfrm>
          <a:prstGeom prst="rect">
            <a:avLst/>
          </a:prstGeom>
        </p:spPr>
      </p:pic>
    </p:spTree>
    <p:extLst>
      <p:ext uri="{BB962C8B-B14F-4D97-AF65-F5344CB8AC3E}">
        <p14:creationId xmlns:p14="http://schemas.microsoft.com/office/powerpoint/2010/main" val="34623856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69</TotalTime>
  <Words>401</Words>
  <Application>Microsoft Office PowerPoint</Application>
  <PresentationFormat>Widescreen</PresentationFormat>
  <Paragraphs>47</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Century Gothic</vt:lpstr>
      <vt:lpstr>Garamond</vt:lpstr>
      <vt:lpstr>Savon</vt:lpstr>
      <vt:lpstr>Grange PRIMARY SCHOOL  YEAR 3/4 ENGLISH WORKSHOP</vt:lpstr>
      <vt:lpstr>Workshop aims</vt:lpstr>
      <vt:lpstr>What is spag?</vt:lpstr>
      <vt:lpstr>What are fronted adverbials?</vt:lpstr>
      <vt:lpstr>fronted adverbials</vt:lpstr>
      <vt:lpstr>fronted adverbials</vt:lpstr>
      <vt:lpstr>prepositions</vt:lpstr>
      <vt:lpstr>prepositions</vt:lpstr>
      <vt:lpstr>Apostrophes</vt:lpstr>
      <vt:lpstr>Apostrophes</vt:lpstr>
      <vt:lpstr>DIRECT SPEECH</vt:lpstr>
      <vt:lpstr>spelling</vt:lpstr>
      <vt:lpstr>spelling</vt:lpstr>
      <vt:lpstr>spelling</vt:lpstr>
      <vt:lpstr>Basic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stems</vt:lpstr>
      <vt:lpstr>Question stems</vt:lpstr>
      <vt:lpstr>Question stems</vt:lpstr>
      <vt:lpstr>Question stems</vt:lpstr>
      <vt:lpstr>Question stems</vt:lpstr>
      <vt:lpstr>Question stems</vt:lpstr>
      <vt:lpstr>USEFUL WEBSITES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Grange PRIMARY SCHOOL  YEAR 3/4 ENGLISH WORKSHOP</dc:title>
  <dc:creator>home</dc:creator>
  <cp:lastModifiedBy>home</cp:lastModifiedBy>
  <cp:revision>8</cp:revision>
  <dcterms:created xsi:type="dcterms:W3CDTF">2022-10-02T19:24:25Z</dcterms:created>
  <dcterms:modified xsi:type="dcterms:W3CDTF">2022-10-02T20:35:44Z</dcterms:modified>
</cp:coreProperties>
</file>